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300" r:id="rId3"/>
    <p:sldId id="258" r:id="rId4"/>
    <p:sldId id="260" r:id="rId5"/>
    <p:sldId id="274" r:id="rId6"/>
    <p:sldId id="261" r:id="rId7"/>
    <p:sldId id="288" r:id="rId8"/>
    <p:sldId id="293" r:id="rId9"/>
    <p:sldId id="295" r:id="rId10"/>
    <p:sldId id="298" r:id="rId11"/>
    <p:sldId id="286" r:id="rId12"/>
    <p:sldId id="299" r:id="rId13"/>
  </p:sldIdLst>
  <p:sldSz cx="9144000" cy="6858000" type="screen4x3"/>
  <p:notesSz cx="7010400" cy="9296400"/>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20" autoAdjust="0"/>
  </p:normalViewPr>
  <p:slideViewPr>
    <p:cSldViewPr>
      <p:cViewPr varScale="1">
        <p:scale>
          <a:sx n="66" d="100"/>
          <a:sy n="66" d="100"/>
        </p:scale>
        <p:origin x="8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97094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1041"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2"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97094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76DAC8F5-3B7F-4FD0-A0ED-A472C9E74E73}" type="slidenum">
              <a:rPr lang="en-US"/>
              <a:pPr/>
              <a:t>‹#›</a:t>
            </a:fld>
            <a:endParaRPr lang="en-US"/>
          </a:p>
        </p:txBody>
      </p:sp>
    </p:spTree>
    <p:extLst>
      <p:ext uri="{BB962C8B-B14F-4D97-AF65-F5344CB8AC3E}">
        <p14:creationId xmlns:p14="http://schemas.microsoft.com/office/powerpoint/2010/main" val="23764904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Introduction Game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Cards with dots – choose one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Write your name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favorite place, or place you would like to visit, and…</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food you despise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 will give you 2 minutes to find your matching dot and introduce yourself and discuss why your dot partner chose that city/country.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Now I would like for you to introduce your dot partner and tell us about their city/country.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You all did great at listening to your partners because you introduced them so well!  We will come back to this activity in a minute…but first, here is where we are headed…</a:t>
            </a:r>
          </a:p>
          <a:p>
            <a:endParaRPr lang="en-US" dirty="0"/>
          </a:p>
        </p:txBody>
      </p:sp>
      <p:sp>
        <p:nvSpPr>
          <p:cNvPr id="4" name="Slide Number Placeholder 3"/>
          <p:cNvSpPr>
            <a:spLocks noGrp="1"/>
          </p:cNvSpPr>
          <p:nvPr>
            <p:ph type="sldNum" sz="quarter" idx="10"/>
          </p:nvPr>
        </p:nvSpPr>
        <p:spPr/>
        <p:txBody>
          <a:bodyPr/>
          <a:lstStyle/>
          <a:p>
            <a:fld id="{76DAC8F5-3B7F-4FD0-A0ED-A472C9E74E73}" type="slidenum">
              <a:rPr lang="en-US" smtClean="0"/>
              <a:pPr/>
              <a:t>1</a:t>
            </a:fld>
            <a:endParaRPr lang="en-US"/>
          </a:p>
        </p:txBody>
      </p:sp>
    </p:spTree>
    <p:extLst>
      <p:ext uri="{BB962C8B-B14F-4D97-AF65-F5344CB8AC3E}">
        <p14:creationId xmlns:p14="http://schemas.microsoft.com/office/powerpoint/2010/main" val="19657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handout, take the time to write</a:t>
            </a:r>
            <a:r>
              <a:rPr lang="en-US" baseline="0" dirty="0" smtClean="0"/>
              <a:t> down one thing you can start doing differently to help you become a better active listener.</a:t>
            </a:r>
          </a:p>
          <a:p>
            <a:endParaRPr lang="en-US" baseline="0" dirty="0" smtClean="0"/>
          </a:p>
          <a:p>
            <a:r>
              <a:rPr lang="en-US" baseline="0" dirty="0" smtClean="0"/>
              <a:t>Someone share what they are going to start doing.</a:t>
            </a:r>
            <a:endParaRPr lang="en-US" dirty="0"/>
          </a:p>
        </p:txBody>
      </p:sp>
      <p:sp>
        <p:nvSpPr>
          <p:cNvPr id="4" name="Slide Number Placeholder 3"/>
          <p:cNvSpPr>
            <a:spLocks noGrp="1"/>
          </p:cNvSpPr>
          <p:nvPr>
            <p:ph type="sldNum" sz="quarter" idx="10"/>
          </p:nvPr>
        </p:nvSpPr>
        <p:spPr/>
        <p:txBody>
          <a:bodyPr/>
          <a:lstStyle/>
          <a:p>
            <a:fld id="{76DAC8F5-3B7F-4FD0-A0ED-A472C9E74E73}" type="slidenum">
              <a:rPr lang="en-US" smtClean="0"/>
              <a:pPr/>
              <a:t>10</a:t>
            </a:fld>
            <a:endParaRPr lang="en-US"/>
          </a:p>
        </p:txBody>
      </p:sp>
    </p:spTree>
    <p:extLst>
      <p:ext uri="{BB962C8B-B14F-4D97-AF65-F5344CB8AC3E}">
        <p14:creationId xmlns:p14="http://schemas.microsoft.com/office/powerpoint/2010/main" val="362674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leave you with this quote - The key to active listening, listen with the</a:t>
            </a:r>
            <a:r>
              <a:rPr lang="en-US" baseline="0" dirty="0" smtClean="0"/>
              <a:t> intent to understand.</a:t>
            </a:r>
          </a:p>
          <a:p>
            <a:endParaRPr lang="en-US" baseline="0" dirty="0" smtClean="0"/>
          </a:p>
          <a:p>
            <a:r>
              <a:rPr lang="en-US" baseline="0" dirty="0" smtClean="0"/>
              <a:t>Thank you for your attention today!  Have a great weekend!</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6DAC8F5-3B7F-4FD0-A0ED-A472C9E74E7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43206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FDDAECE1-33AC-4255-85FC-53B90240B873}" type="slidenum">
              <a:rPr lang="en-US"/>
              <a:pPr/>
              <a:t>2</a:t>
            </a:fld>
            <a:endParaRPr lang="en-US"/>
          </a:p>
        </p:txBody>
      </p:sp>
      <p:sp>
        <p:nvSpPr>
          <p:cNvPr id="6146" name="Rectangle 14"/>
          <p:cNvSpPr>
            <a:spLocks noGrp="1" noRot="1" noChangeAspect="1" noTextEdit="1"/>
          </p:cNvSpPr>
          <p:nvPr>
            <p:ph type="sldImg"/>
          </p:nvPr>
        </p:nvSpPr>
        <p:spPr>
          <a:xfrm>
            <a:off x="1182688" y="696913"/>
            <a:ext cx="4648200" cy="3486150"/>
          </a:xfrm>
          <a:ln/>
        </p:spPr>
      </p:sp>
      <p:sp>
        <p:nvSpPr>
          <p:cNvPr id="6147" name="Rectangle 13"/>
          <p:cNvSpPr>
            <a:spLocks noGrp="1" noChangeArrowheads="1"/>
          </p:cNvSpPr>
          <p:nvPr>
            <p:ph type="body" idx="1"/>
          </p:nvPr>
        </p:nvSpPr>
        <p:spPr/>
        <p:txBody>
          <a:bodyPr lIns="93169" tIns="46585" rIns="93169" bIns="46585"/>
          <a:lstStyle/>
          <a:p>
            <a:pPr marL="0" indent="0">
              <a:buFontTx/>
              <a:buNone/>
            </a:pPr>
            <a:endParaRPr lang="en-US" dirty="0" smtClean="0">
              <a:sym typeface="Wingdings" pitchFamily="2" charset="2"/>
            </a:endParaRPr>
          </a:p>
        </p:txBody>
      </p:sp>
      <p:sp>
        <p:nvSpPr>
          <p:cNvPr id="6148" name="Rectangle 21"/>
          <p:cNvSpPr txBox="1">
            <a:spLocks noGrp="1" noChangeArrowheads="1"/>
          </p:cNvSpPr>
          <p:nvPr/>
        </p:nvSpPr>
        <p:spPr bwMode="auto">
          <a:xfrm>
            <a:off x="397094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lstStyle>
            <a:lvl1pPr defTabSz="865188">
              <a:defRPr>
                <a:solidFill>
                  <a:schemeClr val="tx1"/>
                </a:solidFill>
                <a:latin typeface="Arial" charset="0"/>
                <a:cs typeface="Arial" charset="0"/>
              </a:defRPr>
            </a:lvl1pPr>
            <a:lvl2pPr marL="703263" indent="-271463" defTabSz="865188">
              <a:defRPr>
                <a:solidFill>
                  <a:schemeClr val="tx1"/>
                </a:solidFill>
                <a:latin typeface="Arial" charset="0"/>
                <a:cs typeface="Arial" charset="0"/>
              </a:defRPr>
            </a:lvl2pPr>
            <a:lvl3pPr marL="1081088" indent="-215900" defTabSz="865188">
              <a:defRPr>
                <a:solidFill>
                  <a:schemeClr val="tx1"/>
                </a:solidFill>
                <a:latin typeface="Arial" charset="0"/>
                <a:cs typeface="Arial" charset="0"/>
              </a:defRPr>
            </a:lvl3pPr>
            <a:lvl4pPr marL="1512888" indent="-215900" defTabSz="865188">
              <a:defRPr>
                <a:solidFill>
                  <a:schemeClr val="tx1"/>
                </a:solidFill>
                <a:latin typeface="Arial" charset="0"/>
                <a:cs typeface="Arial" charset="0"/>
              </a:defRPr>
            </a:lvl4pPr>
            <a:lvl5pPr marL="1946275" indent="-215900" defTabSz="865188">
              <a:defRPr>
                <a:solidFill>
                  <a:schemeClr val="tx1"/>
                </a:solidFill>
                <a:latin typeface="Arial" charset="0"/>
                <a:cs typeface="Arial" charset="0"/>
              </a:defRPr>
            </a:lvl5pPr>
            <a:lvl6pPr marL="2403475" indent="-215900" defTabSz="865188" fontAlgn="base">
              <a:spcBef>
                <a:spcPct val="0"/>
              </a:spcBef>
              <a:spcAft>
                <a:spcPct val="0"/>
              </a:spcAft>
              <a:defRPr>
                <a:solidFill>
                  <a:schemeClr val="tx1"/>
                </a:solidFill>
                <a:latin typeface="Arial" charset="0"/>
                <a:cs typeface="Arial" charset="0"/>
              </a:defRPr>
            </a:lvl6pPr>
            <a:lvl7pPr marL="2860675" indent="-215900" defTabSz="865188" fontAlgn="base">
              <a:spcBef>
                <a:spcPct val="0"/>
              </a:spcBef>
              <a:spcAft>
                <a:spcPct val="0"/>
              </a:spcAft>
              <a:defRPr>
                <a:solidFill>
                  <a:schemeClr val="tx1"/>
                </a:solidFill>
                <a:latin typeface="Arial" charset="0"/>
                <a:cs typeface="Arial" charset="0"/>
              </a:defRPr>
            </a:lvl7pPr>
            <a:lvl8pPr marL="3317875" indent="-215900" defTabSz="865188" fontAlgn="base">
              <a:spcBef>
                <a:spcPct val="0"/>
              </a:spcBef>
              <a:spcAft>
                <a:spcPct val="0"/>
              </a:spcAft>
              <a:defRPr>
                <a:solidFill>
                  <a:schemeClr val="tx1"/>
                </a:solidFill>
                <a:latin typeface="Arial" charset="0"/>
                <a:cs typeface="Arial" charset="0"/>
              </a:defRPr>
            </a:lvl8pPr>
            <a:lvl9pPr marL="3775075" indent="-215900" defTabSz="865188" fontAlgn="base">
              <a:spcBef>
                <a:spcPct val="0"/>
              </a:spcBef>
              <a:spcAft>
                <a:spcPct val="0"/>
              </a:spcAft>
              <a:defRPr>
                <a:solidFill>
                  <a:schemeClr val="tx1"/>
                </a:solidFill>
                <a:latin typeface="Arial" charset="0"/>
                <a:cs typeface="Arial" charset="0"/>
              </a:defRPr>
            </a:lvl9pPr>
          </a:lstStyle>
          <a:p>
            <a:fld id="{4C7EFE8F-3598-4CD4-9537-9461716C1BFC}" type="datetime1">
              <a:rPr kumimoji="1" lang="en-US"/>
              <a:pPr/>
              <a:t>11/11/2016</a:t>
            </a:fld>
            <a:endParaRPr kumimoji="1" lang="en-US"/>
          </a:p>
        </p:txBody>
      </p:sp>
      <p:sp>
        <p:nvSpPr>
          <p:cNvPr id="6149" name="Rectangle 10"/>
          <p:cNvSpPr txBox="1">
            <a:spLocks noGrp="1" noChangeArrowheads="1"/>
          </p:cNvSpPr>
          <p:nvPr/>
        </p:nvSpPr>
        <p:spPr bwMode="auto">
          <a:xfrm>
            <a:off x="2"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lstStyle>
            <a:lvl1pPr defTabSz="865188">
              <a:defRPr>
                <a:solidFill>
                  <a:schemeClr val="tx1"/>
                </a:solidFill>
                <a:latin typeface="Arial" charset="0"/>
                <a:cs typeface="Arial" charset="0"/>
              </a:defRPr>
            </a:lvl1pPr>
            <a:lvl2pPr marL="703263" indent="-271463" defTabSz="865188">
              <a:defRPr>
                <a:solidFill>
                  <a:schemeClr val="tx1"/>
                </a:solidFill>
                <a:latin typeface="Arial" charset="0"/>
                <a:cs typeface="Arial" charset="0"/>
              </a:defRPr>
            </a:lvl2pPr>
            <a:lvl3pPr marL="1081088" indent="-215900" defTabSz="865188">
              <a:defRPr>
                <a:solidFill>
                  <a:schemeClr val="tx1"/>
                </a:solidFill>
                <a:latin typeface="Arial" charset="0"/>
                <a:cs typeface="Arial" charset="0"/>
              </a:defRPr>
            </a:lvl3pPr>
            <a:lvl4pPr marL="1512888" indent="-215900" defTabSz="865188">
              <a:defRPr>
                <a:solidFill>
                  <a:schemeClr val="tx1"/>
                </a:solidFill>
                <a:latin typeface="Arial" charset="0"/>
                <a:cs typeface="Arial" charset="0"/>
              </a:defRPr>
            </a:lvl4pPr>
            <a:lvl5pPr marL="1946275" indent="-215900" defTabSz="865188">
              <a:defRPr>
                <a:solidFill>
                  <a:schemeClr val="tx1"/>
                </a:solidFill>
                <a:latin typeface="Arial" charset="0"/>
                <a:cs typeface="Arial" charset="0"/>
              </a:defRPr>
            </a:lvl5pPr>
            <a:lvl6pPr marL="2403475" indent="-215900" defTabSz="865188" fontAlgn="base">
              <a:spcBef>
                <a:spcPct val="0"/>
              </a:spcBef>
              <a:spcAft>
                <a:spcPct val="0"/>
              </a:spcAft>
              <a:defRPr>
                <a:solidFill>
                  <a:schemeClr val="tx1"/>
                </a:solidFill>
                <a:latin typeface="Arial" charset="0"/>
                <a:cs typeface="Arial" charset="0"/>
              </a:defRPr>
            </a:lvl6pPr>
            <a:lvl7pPr marL="2860675" indent="-215900" defTabSz="865188" fontAlgn="base">
              <a:spcBef>
                <a:spcPct val="0"/>
              </a:spcBef>
              <a:spcAft>
                <a:spcPct val="0"/>
              </a:spcAft>
              <a:defRPr>
                <a:solidFill>
                  <a:schemeClr val="tx1"/>
                </a:solidFill>
                <a:latin typeface="Arial" charset="0"/>
                <a:cs typeface="Arial" charset="0"/>
              </a:defRPr>
            </a:lvl7pPr>
            <a:lvl8pPr marL="3317875" indent="-215900" defTabSz="865188" fontAlgn="base">
              <a:spcBef>
                <a:spcPct val="0"/>
              </a:spcBef>
              <a:spcAft>
                <a:spcPct val="0"/>
              </a:spcAft>
              <a:defRPr>
                <a:solidFill>
                  <a:schemeClr val="tx1"/>
                </a:solidFill>
                <a:latin typeface="Arial" charset="0"/>
                <a:cs typeface="Arial" charset="0"/>
              </a:defRPr>
            </a:lvl8pPr>
            <a:lvl9pPr marL="3775075" indent="-215900" defTabSz="865188" fontAlgn="base">
              <a:spcBef>
                <a:spcPct val="0"/>
              </a:spcBef>
              <a:spcAft>
                <a:spcPct val="0"/>
              </a:spcAft>
              <a:defRPr>
                <a:solidFill>
                  <a:schemeClr val="tx1"/>
                </a:solidFill>
                <a:latin typeface="Arial" charset="0"/>
                <a:cs typeface="Arial" charset="0"/>
              </a:defRPr>
            </a:lvl9pPr>
          </a:lstStyle>
          <a:p>
            <a:endParaRPr lang="en-US"/>
          </a:p>
        </p:txBody>
      </p:sp>
      <p:sp>
        <p:nvSpPr>
          <p:cNvPr id="6150" name="Rectangle 31"/>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lstStyle>
            <a:lvl1pPr defTabSz="865188">
              <a:defRPr>
                <a:solidFill>
                  <a:schemeClr val="tx1"/>
                </a:solidFill>
                <a:latin typeface="Arial" charset="0"/>
                <a:cs typeface="Arial" charset="0"/>
              </a:defRPr>
            </a:lvl1pPr>
            <a:lvl2pPr marL="703263" indent="-271463" defTabSz="865188">
              <a:defRPr>
                <a:solidFill>
                  <a:schemeClr val="tx1"/>
                </a:solidFill>
                <a:latin typeface="Arial" charset="0"/>
                <a:cs typeface="Arial" charset="0"/>
              </a:defRPr>
            </a:lvl2pPr>
            <a:lvl3pPr marL="1081088" indent="-215900" defTabSz="865188">
              <a:defRPr>
                <a:solidFill>
                  <a:schemeClr val="tx1"/>
                </a:solidFill>
                <a:latin typeface="Arial" charset="0"/>
                <a:cs typeface="Arial" charset="0"/>
              </a:defRPr>
            </a:lvl3pPr>
            <a:lvl4pPr marL="1512888" indent="-215900" defTabSz="865188">
              <a:defRPr>
                <a:solidFill>
                  <a:schemeClr val="tx1"/>
                </a:solidFill>
                <a:latin typeface="Arial" charset="0"/>
                <a:cs typeface="Arial" charset="0"/>
              </a:defRPr>
            </a:lvl4pPr>
            <a:lvl5pPr marL="1946275" indent="-215900" defTabSz="865188">
              <a:defRPr>
                <a:solidFill>
                  <a:schemeClr val="tx1"/>
                </a:solidFill>
                <a:latin typeface="Arial" charset="0"/>
                <a:cs typeface="Arial" charset="0"/>
              </a:defRPr>
            </a:lvl5pPr>
            <a:lvl6pPr marL="2403475" indent="-215900" defTabSz="865188" fontAlgn="base">
              <a:spcBef>
                <a:spcPct val="0"/>
              </a:spcBef>
              <a:spcAft>
                <a:spcPct val="0"/>
              </a:spcAft>
              <a:defRPr>
                <a:solidFill>
                  <a:schemeClr val="tx1"/>
                </a:solidFill>
                <a:latin typeface="Arial" charset="0"/>
                <a:cs typeface="Arial" charset="0"/>
              </a:defRPr>
            </a:lvl6pPr>
            <a:lvl7pPr marL="2860675" indent="-215900" defTabSz="865188" fontAlgn="base">
              <a:spcBef>
                <a:spcPct val="0"/>
              </a:spcBef>
              <a:spcAft>
                <a:spcPct val="0"/>
              </a:spcAft>
              <a:defRPr>
                <a:solidFill>
                  <a:schemeClr val="tx1"/>
                </a:solidFill>
                <a:latin typeface="Arial" charset="0"/>
                <a:cs typeface="Arial" charset="0"/>
              </a:defRPr>
            </a:lvl7pPr>
            <a:lvl8pPr marL="3317875" indent="-215900" defTabSz="865188" fontAlgn="base">
              <a:spcBef>
                <a:spcPct val="0"/>
              </a:spcBef>
              <a:spcAft>
                <a:spcPct val="0"/>
              </a:spcAft>
              <a:defRPr>
                <a:solidFill>
                  <a:schemeClr val="tx1"/>
                </a:solidFill>
                <a:latin typeface="Arial" charset="0"/>
                <a:cs typeface="Arial" charset="0"/>
              </a:defRPr>
            </a:lvl8pPr>
            <a:lvl9pPr marL="3775075" indent="-215900" defTabSz="865188" fontAlgn="base">
              <a:spcBef>
                <a:spcPct val="0"/>
              </a:spcBef>
              <a:spcAft>
                <a:spcPct val="0"/>
              </a:spcAft>
              <a:defRPr>
                <a:solidFill>
                  <a:schemeClr val="tx1"/>
                </a:solidFill>
                <a:latin typeface="Arial" charset="0"/>
                <a:cs typeface="Arial" charset="0"/>
              </a:defRPr>
            </a:lvl9pPr>
          </a:lstStyle>
          <a:p>
            <a:fld id="{D5B652A4-47A5-4F1F-9598-0840B27FA385}" type="slidenum">
              <a:rPr kumimoji="1" lang="en-US"/>
              <a:pPr/>
              <a:t>2</a:t>
            </a:fld>
            <a:endParaRPr kumimoji="1" lang="en-US"/>
          </a:p>
        </p:txBody>
      </p:sp>
      <p:sp>
        <p:nvSpPr>
          <p:cNvPr id="6151" name="Rectangle 29"/>
          <p:cNvSpPr txBox="1">
            <a:spLocks noGrp="1" noChangeArrowheads="1"/>
          </p:cNvSpPr>
          <p:nvPr/>
        </p:nvSpPr>
        <p:spPr bwMode="auto">
          <a:xfrm>
            <a:off x="2"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lstStyle>
            <a:lvl1pPr defTabSz="865188">
              <a:defRPr>
                <a:solidFill>
                  <a:schemeClr val="tx1"/>
                </a:solidFill>
                <a:latin typeface="Arial" charset="0"/>
                <a:cs typeface="Arial" charset="0"/>
              </a:defRPr>
            </a:lvl1pPr>
            <a:lvl2pPr marL="703263" indent="-271463" defTabSz="865188">
              <a:defRPr>
                <a:solidFill>
                  <a:schemeClr val="tx1"/>
                </a:solidFill>
                <a:latin typeface="Arial" charset="0"/>
                <a:cs typeface="Arial" charset="0"/>
              </a:defRPr>
            </a:lvl2pPr>
            <a:lvl3pPr marL="1081088" indent="-215900" defTabSz="865188">
              <a:defRPr>
                <a:solidFill>
                  <a:schemeClr val="tx1"/>
                </a:solidFill>
                <a:latin typeface="Arial" charset="0"/>
                <a:cs typeface="Arial" charset="0"/>
              </a:defRPr>
            </a:lvl3pPr>
            <a:lvl4pPr marL="1512888" indent="-215900" defTabSz="865188">
              <a:defRPr>
                <a:solidFill>
                  <a:schemeClr val="tx1"/>
                </a:solidFill>
                <a:latin typeface="Arial" charset="0"/>
                <a:cs typeface="Arial" charset="0"/>
              </a:defRPr>
            </a:lvl4pPr>
            <a:lvl5pPr marL="1946275" indent="-215900" defTabSz="865188">
              <a:defRPr>
                <a:solidFill>
                  <a:schemeClr val="tx1"/>
                </a:solidFill>
                <a:latin typeface="Arial" charset="0"/>
                <a:cs typeface="Arial" charset="0"/>
              </a:defRPr>
            </a:lvl5pPr>
            <a:lvl6pPr marL="2403475" indent="-215900" defTabSz="865188" fontAlgn="base">
              <a:spcBef>
                <a:spcPct val="0"/>
              </a:spcBef>
              <a:spcAft>
                <a:spcPct val="0"/>
              </a:spcAft>
              <a:defRPr>
                <a:solidFill>
                  <a:schemeClr val="tx1"/>
                </a:solidFill>
                <a:latin typeface="Arial" charset="0"/>
                <a:cs typeface="Arial" charset="0"/>
              </a:defRPr>
            </a:lvl6pPr>
            <a:lvl7pPr marL="2860675" indent="-215900" defTabSz="865188" fontAlgn="base">
              <a:spcBef>
                <a:spcPct val="0"/>
              </a:spcBef>
              <a:spcAft>
                <a:spcPct val="0"/>
              </a:spcAft>
              <a:defRPr>
                <a:solidFill>
                  <a:schemeClr val="tx1"/>
                </a:solidFill>
                <a:latin typeface="Arial" charset="0"/>
                <a:cs typeface="Arial" charset="0"/>
              </a:defRPr>
            </a:lvl7pPr>
            <a:lvl8pPr marL="3317875" indent="-215900" defTabSz="865188" fontAlgn="base">
              <a:spcBef>
                <a:spcPct val="0"/>
              </a:spcBef>
              <a:spcAft>
                <a:spcPct val="0"/>
              </a:spcAft>
              <a:defRPr>
                <a:solidFill>
                  <a:schemeClr val="tx1"/>
                </a:solidFill>
                <a:latin typeface="Arial" charset="0"/>
                <a:cs typeface="Arial" charset="0"/>
              </a:defRPr>
            </a:lvl8pPr>
            <a:lvl9pPr marL="3775075" indent="-215900" defTabSz="865188" fontAlgn="base">
              <a:spcBef>
                <a:spcPct val="0"/>
              </a:spcBef>
              <a:spcAft>
                <a:spcPct val="0"/>
              </a:spcAft>
              <a:defRPr>
                <a:solidFill>
                  <a:schemeClr val="tx1"/>
                </a:solidFill>
                <a:latin typeface="Arial" charset="0"/>
                <a:cs typeface="Arial" charset="0"/>
              </a:defRPr>
            </a:lvl9pPr>
          </a:lstStyle>
          <a:p>
            <a:endParaRPr lang="en-US"/>
          </a:p>
        </p:txBody>
      </p:sp>
    </p:spTree>
    <p:extLst>
      <p:ext uri="{BB962C8B-B14F-4D97-AF65-F5344CB8AC3E}">
        <p14:creationId xmlns:p14="http://schemas.microsoft.com/office/powerpoint/2010/main" val="425901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B2E7DE0A-B491-4673-ADF2-F8AE6F2A34FD}" type="slidenum">
              <a:rPr lang="en-US"/>
              <a:pPr/>
              <a:t>3</a:t>
            </a:fld>
            <a:endParaRPr lang="en-US"/>
          </a:p>
        </p:txBody>
      </p:sp>
      <p:sp>
        <p:nvSpPr>
          <p:cNvPr id="10242" name="Rectangle 24"/>
          <p:cNvSpPr>
            <a:spLocks noGrp="1" noRot="1" noChangeAspect="1" noTextEdit="1"/>
          </p:cNvSpPr>
          <p:nvPr>
            <p:ph type="sldImg"/>
          </p:nvPr>
        </p:nvSpPr>
        <p:spPr>
          <a:xfrm>
            <a:off x="1182688" y="696913"/>
            <a:ext cx="4648200" cy="3486150"/>
          </a:xfrm>
          <a:ln/>
        </p:spPr>
      </p:sp>
      <p:sp>
        <p:nvSpPr>
          <p:cNvPr id="10243" name="Rectangle 7"/>
          <p:cNvSpPr>
            <a:spLocks noGrp="1" noChangeArrowheads="1"/>
          </p:cNvSpPr>
          <p:nvPr>
            <p:ph type="body" idx="1"/>
          </p:nvPr>
        </p:nvSpPr>
        <p:spPr/>
        <p:txBody>
          <a:bodyPr lIns="93169" tIns="46585" rIns="93169" bIns="46585"/>
          <a:lstStyle/>
          <a:p>
            <a:r>
              <a:rPr lang="en-US" dirty="0" smtClean="0"/>
              <a:t>In </a:t>
            </a:r>
            <a:r>
              <a:rPr lang="en-US" dirty="0" smtClean="0"/>
              <a:t>small groups, </a:t>
            </a:r>
            <a:r>
              <a:rPr lang="en-US" dirty="0" smtClean="0"/>
              <a:t>write a few things down that you think</a:t>
            </a:r>
            <a:r>
              <a:rPr lang="en-US" baseline="0" dirty="0" smtClean="0"/>
              <a:t> active listeners do while they listen.  T</a:t>
            </a:r>
            <a:r>
              <a:rPr lang="en-US" dirty="0" smtClean="0"/>
              <a:t>hink about our</a:t>
            </a:r>
            <a:r>
              <a:rPr lang="en-US" baseline="0" dirty="0" smtClean="0"/>
              <a:t> first interaction, how did you know the other person was listening to you or that you were being heard?  </a:t>
            </a:r>
          </a:p>
          <a:p>
            <a:endParaRPr lang="en-US" baseline="0" dirty="0" smtClean="0"/>
          </a:p>
          <a:p>
            <a:endParaRPr lang="en-US" baseline="0" dirty="0" smtClean="0"/>
          </a:p>
          <a:p>
            <a:r>
              <a:rPr lang="en-US" baseline="0" dirty="0" smtClean="0"/>
              <a:t>Those characteristics tie in to the definition of what active listening is…</a:t>
            </a:r>
          </a:p>
          <a:p>
            <a:endParaRPr lang="en-US" dirty="0"/>
          </a:p>
        </p:txBody>
      </p:sp>
      <p:sp>
        <p:nvSpPr>
          <p:cNvPr id="10244" name="Rectangle 12"/>
          <p:cNvSpPr>
            <a:spLocks noChangeArrowheads="1"/>
          </p:cNvSpPr>
          <p:nvPr/>
        </p:nvSpPr>
        <p:spPr bwMode="auto">
          <a:xfrm>
            <a:off x="397094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lstStyle/>
          <a:p>
            <a:pPr defTabSz="881627"/>
            <a:fld id="{3B89D1E3-935B-4960-B6C5-633412CE4AD0}" type="datetime1">
              <a:rPr kumimoji="1" lang="en-US"/>
              <a:pPr defTabSz="881627"/>
              <a:t>11/11/2016</a:t>
            </a:fld>
            <a:endParaRPr kumimoji="1" lang="en-US"/>
          </a:p>
        </p:txBody>
      </p:sp>
      <p:sp>
        <p:nvSpPr>
          <p:cNvPr id="10245" name="Rectangle 26"/>
          <p:cNvSpPr>
            <a:spLocks noChangeArrowheads="1"/>
          </p:cNvSpPr>
          <p:nvPr/>
        </p:nvSpPr>
        <p:spPr bwMode="auto">
          <a:xfrm>
            <a:off x="2"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lstStyle/>
          <a:p>
            <a:pPr defTabSz="881627"/>
            <a:endParaRPr lang="en-US"/>
          </a:p>
        </p:txBody>
      </p:sp>
      <p:sp>
        <p:nvSpPr>
          <p:cNvPr id="10246" name="Rectangle 14"/>
          <p:cNvSpPr>
            <a:spLocks noChangeArrowheads="1"/>
          </p:cNvSpPr>
          <p:nvPr/>
        </p:nvSpPr>
        <p:spPr bwMode="auto">
          <a:xfrm>
            <a:off x="397094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lstStyle/>
          <a:p>
            <a:pPr defTabSz="881627"/>
            <a:fld id="{7E3CE51C-FC45-48B1-AD6F-CD9893BE0B2D}" type="slidenum">
              <a:rPr kumimoji="1" lang="en-US"/>
              <a:pPr defTabSz="881627"/>
              <a:t>3</a:t>
            </a:fld>
            <a:endParaRPr kumimoji="1" lang="en-US"/>
          </a:p>
        </p:txBody>
      </p:sp>
      <p:sp>
        <p:nvSpPr>
          <p:cNvPr id="10247" name="Rectangle 25"/>
          <p:cNvSpPr>
            <a:spLocks noChangeArrowheads="1"/>
          </p:cNvSpPr>
          <p:nvPr/>
        </p:nvSpPr>
        <p:spPr bwMode="auto">
          <a:xfrm>
            <a:off x="2"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lstStyle/>
          <a:p>
            <a:pPr defTabSz="881627"/>
            <a:endParaRPr lang="en-US"/>
          </a:p>
        </p:txBody>
      </p:sp>
    </p:spTree>
    <p:extLst>
      <p:ext uri="{BB962C8B-B14F-4D97-AF65-F5344CB8AC3E}">
        <p14:creationId xmlns:p14="http://schemas.microsoft.com/office/powerpoint/2010/main" val="239173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Which is a way of</a:t>
            </a:r>
            <a:r>
              <a:rPr lang="en-US" baseline="0" dirty="0" smtClean="0"/>
              <a:t> listening and responding to another person to improve mutual understanding…there is a lot that goes into it though</a:t>
            </a:r>
            <a:endParaRPr lang="en-US" dirty="0"/>
          </a:p>
        </p:txBody>
      </p:sp>
      <p:sp>
        <p:nvSpPr>
          <p:cNvPr id="4" name="Slide Number Placeholder 3"/>
          <p:cNvSpPr>
            <a:spLocks noGrp="1"/>
          </p:cNvSpPr>
          <p:nvPr>
            <p:ph type="sldNum" sz="quarter" idx="10"/>
          </p:nvPr>
        </p:nvSpPr>
        <p:spPr/>
        <p:txBody>
          <a:bodyPr/>
          <a:lstStyle/>
          <a:p>
            <a:fld id="{76DAC8F5-3B7F-4FD0-A0ED-A472C9E74E73}" type="slidenum">
              <a:rPr lang="en-US" smtClean="0"/>
              <a:pPr/>
              <a:t>4</a:t>
            </a:fld>
            <a:endParaRPr lang="en-US"/>
          </a:p>
        </p:txBody>
      </p:sp>
    </p:spTree>
    <p:extLst>
      <p:ext uri="{BB962C8B-B14F-4D97-AF65-F5344CB8AC3E}">
        <p14:creationId xmlns:p14="http://schemas.microsoft.com/office/powerpoint/2010/main" val="134213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Well, what does it look</a:t>
            </a:r>
            <a:r>
              <a:rPr lang="en-US" sz="1200" kern="1200" baseline="0" dirty="0" smtClean="0">
                <a:solidFill>
                  <a:schemeClr val="tx1"/>
                </a:solidFill>
                <a:effectLst/>
                <a:latin typeface="Arial" charset="0"/>
                <a:ea typeface="+mn-ea"/>
                <a:cs typeface="Arial" charset="0"/>
              </a:rPr>
              <a:t> like?  </a:t>
            </a:r>
          </a:p>
          <a:p>
            <a:endParaRPr lang="en-US" sz="1200" kern="1200" baseline="0" dirty="0" smtClean="0">
              <a:solidFill>
                <a:schemeClr val="tx1"/>
              </a:solidFill>
              <a:effectLst/>
              <a:latin typeface="Arial" charset="0"/>
              <a:ea typeface="+mn-ea"/>
              <a:cs typeface="Arial" charset="0"/>
            </a:endParaRPr>
          </a:p>
          <a:p>
            <a:r>
              <a:rPr lang="en-US" sz="1200" kern="1200" baseline="0" dirty="0" smtClean="0">
                <a:solidFill>
                  <a:schemeClr val="tx1"/>
                </a:solidFill>
                <a:effectLst/>
                <a:latin typeface="Arial" charset="0"/>
                <a:ea typeface="+mn-ea"/>
                <a:cs typeface="Arial" charset="0"/>
              </a:rPr>
              <a:t>It starts with the sender…deciding what message to send through what channel and the receiver picks it up at that point and has to decode the sender, the message and the channel chosen in order to respond.  The receiver is watching and listening – which is what active listening is – so they can respond appropriately.</a:t>
            </a:r>
          </a:p>
          <a:p>
            <a:endParaRPr lang="en-US" sz="1200" kern="1200" baseline="0" dirty="0" smtClean="0">
              <a:solidFill>
                <a:schemeClr val="tx1"/>
              </a:solidFill>
              <a:effectLst/>
              <a:latin typeface="Arial" charset="0"/>
              <a:ea typeface="+mn-ea"/>
              <a:cs typeface="Arial" charset="0"/>
            </a:endParaRPr>
          </a:p>
          <a:p>
            <a:r>
              <a:rPr lang="en-US" sz="1200" kern="1200" baseline="0" dirty="0" smtClean="0">
                <a:solidFill>
                  <a:schemeClr val="tx1"/>
                </a:solidFill>
                <a:effectLst/>
                <a:latin typeface="Arial" charset="0"/>
                <a:ea typeface="+mn-ea"/>
                <a:cs typeface="Arial" charset="0"/>
              </a:rPr>
              <a:t>Here is another way to see Active Listening in action…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6DAC8F5-3B7F-4FD0-A0ED-A472C9E74E73}" type="slidenum">
              <a:rPr lang="en-US" smtClean="0"/>
              <a:pPr/>
              <a:t>5</a:t>
            </a:fld>
            <a:endParaRPr lang="en-US"/>
          </a:p>
        </p:txBody>
      </p:sp>
    </p:spTree>
    <p:extLst>
      <p:ext uri="{BB962C8B-B14F-4D97-AF65-F5344CB8AC3E}">
        <p14:creationId xmlns:p14="http://schemas.microsoft.com/office/powerpoint/2010/main" val="71981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Are</a:t>
            </a:r>
            <a:r>
              <a:rPr lang="en-US" baseline="0" dirty="0" smtClean="0"/>
              <a:t> you an active listener or are you a </a:t>
            </a:r>
            <a:r>
              <a:rPr lang="en-US" baseline="0" dirty="0" smtClean="0"/>
              <a:t>Sheldon </a:t>
            </a:r>
            <a:r>
              <a:rPr lang="en-US" baseline="0" dirty="0" smtClean="0"/>
              <a:t>listener?</a:t>
            </a:r>
            <a:endParaRPr lang="en-US" dirty="0"/>
          </a:p>
        </p:txBody>
      </p:sp>
      <p:sp>
        <p:nvSpPr>
          <p:cNvPr id="4" name="Slide Number Placeholder 3"/>
          <p:cNvSpPr>
            <a:spLocks noGrp="1"/>
          </p:cNvSpPr>
          <p:nvPr>
            <p:ph type="sldNum" sz="quarter" idx="10"/>
          </p:nvPr>
        </p:nvSpPr>
        <p:spPr/>
        <p:txBody>
          <a:bodyPr/>
          <a:lstStyle/>
          <a:p>
            <a:fld id="{76DAC8F5-3B7F-4FD0-A0ED-A472C9E74E73}" type="slidenum">
              <a:rPr lang="en-US" smtClean="0"/>
              <a:pPr/>
              <a:t>6</a:t>
            </a:fld>
            <a:endParaRPr lang="en-US"/>
          </a:p>
        </p:txBody>
      </p:sp>
    </p:spTree>
    <p:extLst>
      <p:ext uri="{BB962C8B-B14F-4D97-AF65-F5344CB8AC3E}">
        <p14:creationId xmlns:p14="http://schemas.microsoft.com/office/powerpoint/2010/main" val="243206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Listening Quiz</a:t>
            </a:r>
            <a:endParaRPr lang="en-US" dirty="0"/>
          </a:p>
        </p:txBody>
      </p:sp>
      <p:sp>
        <p:nvSpPr>
          <p:cNvPr id="4" name="Slide Number Placeholder 3"/>
          <p:cNvSpPr>
            <a:spLocks noGrp="1"/>
          </p:cNvSpPr>
          <p:nvPr>
            <p:ph type="sldNum" sz="quarter" idx="10"/>
          </p:nvPr>
        </p:nvSpPr>
        <p:spPr/>
        <p:txBody>
          <a:bodyPr/>
          <a:lstStyle/>
          <a:p>
            <a:fld id="{76DAC8F5-3B7F-4FD0-A0ED-A472C9E74E73}" type="slidenum">
              <a:rPr lang="en-US" smtClean="0"/>
              <a:pPr/>
              <a:t>7</a:t>
            </a:fld>
            <a:endParaRPr lang="en-US"/>
          </a:p>
        </p:txBody>
      </p:sp>
    </p:spTree>
    <p:extLst>
      <p:ext uri="{BB962C8B-B14F-4D97-AF65-F5344CB8AC3E}">
        <p14:creationId xmlns:p14="http://schemas.microsoft.com/office/powerpoint/2010/main" val="198756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Active listening consists of 2 parts</a:t>
            </a:r>
            <a:r>
              <a:rPr lang="en-US" sz="1200" kern="1200" baseline="0" dirty="0" smtClean="0">
                <a:solidFill>
                  <a:schemeClr val="tx1"/>
                </a:solidFill>
                <a:effectLst/>
                <a:latin typeface="Arial" charset="0"/>
                <a:ea typeface="+mn-ea"/>
                <a:cs typeface="Arial" charset="0"/>
              </a:rPr>
              <a:t> – verbal and non-verbal or physical indicators to reinforce listening.  </a:t>
            </a:r>
          </a:p>
          <a:p>
            <a:endParaRPr lang="en-US"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76DAC8F5-3B7F-4FD0-A0ED-A472C9E74E73}" type="slidenum">
              <a:rPr lang="en-US" smtClean="0"/>
              <a:pPr/>
              <a:t>8</a:t>
            </a:fld>
            <a:endParaRPr lang="en-US"/>
          </a:p>
        </p:txBody>
      </p:sp>
    </p:spTree>
    <p:extLst>
      <p:ext uri="{BB962C8B-B14F-4D97-AF65-F5344CB8AC3E}">
        <p14:creationId xmlns:p14="http://schemas.microsoft.com/office/powerpoint/2010/main" val="719810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On paper, active</a:t>
            </a:r>
            <a:r>
              <a:rPr lang="en-US" baseline="0" dirty="0" smtClean="0"/>
              <a:t> listening sounds quite simple.  </a:t>
            </a:r>
            <a:r>
              <a:rPr lang="en-US" baseline="0" dirty="0" smtClean="0"/>
              <a:t>However</a:t>
            </a:r>
            <a:r>
              <a:rPr lang="en-US" baseline="0" dirty="0" smtClean="0"/>
              <a:t>, plenty of things can get tin the way of active listening.  Distractions, our mind wondering, the speaker getting off track and even our own judgments can interfere with the message.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QUESTION:  What </a:t>
            </a:r>
            <a:r>
              <a:rPr lang="en-US" dirty="0" smtClean="0"/>
              <a:t>gets</a:t>
            </a:r>
            <a:r>
              <a:rPr lang="en-US" baseline="0" dirty="0" smtClean="0"/>
              <a:t> in the way of us mastering active listening?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ACTIVITY: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Lets </a:t>
            </a:r>
            <a:r>
              <a:rPr lang="en-US" baseline="0" dirty="0" smtClean="0"/>
              <a:t>work through some of these scenarios.  </a:t>
            </a:r>
            <a:r>
              <a:rPr lang="en-US" baseline="0" dirty="0" smtClean="0"/>
              <a:t>Groups of 5 or 6, please </a:t>
            </a:r>
            <a:r>
              <a:rPr lang="en-US" baseline="0" dirty="0" smtClean="0"/>
              <a:t>take a few minutes to come up with some solutions to these common barriers to listening.  Your </a:t>
            </a:r>
            <a:r>
              <a:rPr lang="en-US" baseline="0" dirty="0" smtClean="0"/>
              <a:t>group will need a scribe, </a:t>
            </a:r>
            <a:r>
              <a:rPr lang="en-US" baseline="0" dirty="0" smtClean="0"/>
              <a:t>and that person is the person who has been at OSU the longest.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 will give you about 10 minutes to come up with your solutions as a group, and the team leader will report back when we come back together as a group.</a:t>
            </a:r>
          </a:p>
        </p:txBody>
      </p:sp>
      <p:sp>
        <p:nvSpPr>
          <p:cNvPr id="4" name="Slide Number Placeholder 3"/>
          <p:cNvSpPr>
            <a:spLocks noGrp="1"/>
          </p:cNvSpPr>
          <p:nvPr>
            <p:ph type="sldNum" sz="quarter" idx="10"/>
          </p:nvPr>
        </p:nvSpPr>
        <p:spPr/>
        <p:txBody>
          <a:bodyPr/>
          <a:lstStyle/>
          <a:p>
            <a:fld id="{76DAC8F5-3B7F-4FD0-A0ED-A472C9E74E73}" type="slidenum">
              <a:rPr lang="en-US" smtClean="0"/>
              <a:pPr/>
              <a:t>9</a:t>
            </a:fld>
            <a:endParaRPr lang="en-US"/>
          </a:p>
        </p:txBody>
      </p:sp>
    </p:spTree>
    <p:extLst>
      <p:ext uri="{BB962C8B-B14F-4D97-AF65-F5344CB8AC3E}">
        <p14:creationId xmlns:p14="http://schemas.microsoft.com/office/powerpoint/2010/main" val="198756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BB6F15-09A9-45C0-AB14-4FA72843963A}" type="slidenum">
              <a:rPr lang="en-US"/>
              <a:pPr/>
              <a:t>‹#›</a:t>
            </a:fld>
            <a:endParaRPr lang="en-US"/>
          </a:p>
        </p:txBody>
      </p:sp>
    </p:spTree>
    <p:extLst>
      <p:ext uri="{BB962C8B-B14F-4D97-AF65-F5344CB8AC3E}">
        <p14:creationId xmlns:p14="http://schemas.microsoft.com/office/powerpoint/2010/main" val="311427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A5E931-9550-421D-BE6D-89819F824499}" type="slidenum">
              <a:rPr lang="en-US"/>
              <a:pPr/>
              <a:t>‹#›</a:t>
            </a:fld>
            <a:endParaRPr lang="en-US"/>
          </a:p>
        </p:txBody>
      </p:sp>
    </p:spTree>
    <p:extLst>
      <p:ext uri="{BB962C8B-B14F-4D97-AF65-F5344CB8AC3E}">
        <p14:creationId xmlns:p14="http://schemas.microsoft.com/office/powerpoint/2010/main" val="349696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4454B8-F9F0-41D4-A8A0-9A23F315EA8D}" type="slidenum">
              <a:rPr lang="en-US"/>
              <a:pPr/>
              <a:t>‹#›</a:t>
            </a:fld>
            <a:endParaRPr lang="en-US"/>
          </a:p>
        </p:txBody>
      </p:sp>
    </p:spTree>
    <p:extLst>
      <p:ext uri="{BB962C8B-B14F-4D97-AF65-F5344CB8AC3E}">
        <p14:creationId xmlns:p14="http://schemas.microsoft.com/office/powerpoint/2010/main" val="3667476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199C13C-DDD6-4C9A-9B6A-3B7870AAF8F3}" type="slidenum">
              <a:rPr lang="en-US"/>
              <a:pPr/>
              <a:t>‹#›</a:t>
            </a:fld>
            <a:endParaRPr lang="en-US"/>
          </a:p>
        </p:txBody>
      </p:sp>
    </p:spTree>
    <p:extLst>
      <p:ext uri="{BB962C8B-B14F-4D97-AF65-F5344CB8AC3E}">
        <p14:creationId xmlns:p14="http://schemas.microsoft.com/office/powerpoint/2010/main" val="38537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Title 1"/>
          <p:cNvSpPr txBox="1">
            <a:spLocks/>
          </p:cNvSpPr>
          <p:nvPr userDrawn="1"/>
        </p:nvSpPr>
        <p:spPr>
          <a:xfrm>
            <a:off x="442913" y="5562600"/>
            <a:ext cx="8229600" cy="685800"/>
          </a:xfrm>
          <a:prstGeom prst="rect">
            <a:avLst/>
          </a:prstGeom>
        </p:spPr>
        <p:txBody>
          <a:bodyPr anchor="ctr">
            <a:normAutofit/>
          </a:bodyPr>
          <a:lstStyle>
            <a:lvl1pPr algn="ctr" defTabSz="9144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endParaRPr lang="en-US" sz="2800" i="1" dirty="0">
              <a:solidFill>
                <a:srgbClr val="6E9400"/>
              </a:solidFill>
            </a:endParaRP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92277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ssion Slide">
    <p:spTree>
      <p:nvGrpSpPr>
        <p:cNvPr id="1" name=""/>
        <p:cNvGrpSpPr/>
        <p:nvPr/>
      </p:nvGrpSpPr>
      <p:grpSpPr>
        <a:xfrm>
          <a:off x="0" y="0"/>
          <a:ext cx="0" cy="0"/>
          <a:chOff x="0" y="0"/>
          <a:chExt cx="0" cy="0"/>
        </a:xfrm>
      </p:grpSpPr>
      <p:sp>
        <p:nvSpPr>
          <p:cNvPr id="5" name="Title 1"/>
          <p:cNvSpPr txBox="1">
            <a:spLocks/>
          </p:cNvSpPr>
          <p:nvPr userDrawn="1"/>
        </p:nvSpPr>
        <p:spPr>
          <a:xfrm>
            <a:off x="442913" y="5562600"/>
            <a:ext cx="8229600" cy="685800"/>
          </a:xfrm>
          <a:prstGeom prst="rect">
            <a:avLst/>
          </a:prstGeom>
        </p:spPr>
        <p:txBody>
          <a:bodyPr anchor="ctr">
            <a:normAutofit/>
          </a:bodyPr>
          <a:lstStyle>
            <a:lvl1pPr algn="ctr" defTabSz="9144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endParaRPr lang="en-US" sz="2800" i="1" dirty="0">
              <a:solidFill>
                <a:srgbClr val="6E94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362200"/>
            <a:ext cx="8229600" cy="228370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0"/>
          </p:nvPr>
        </p:nvSpPr>
        <p:spPr>
          <a:xfrm>
            <a:off x="442913" y="1600200"/>
            <a:ext cx="8229600" cy="609600"/>
          </a:xfrm>
        </p:spPr>
        <p:txBody>
          <a:bodyPr>
            <a:normAutofit/>
          </a:bodyPr>
          <a:lstStyle>
            <a:lvl1pPr marL="0" indent="0">
              <a:buNone/>
              <a:defRPr lang="en-US" sz="2800" i="1" dirty="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24736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 (No Sub Sessions)">
    <p:spTree>
      <p:nvGrpSpPr>
        <p:cNvPr id="1" name=""/>
        <p:cNvGrpSpPr/>
        <p:nvPr/>
      </p:nvGrpSpPr>
      <p:grpSpPr>
        <a:xfrm>
          <a:off x="0" y="0"/>
          <a:ext cx="0" cy="0"/>
          <a:chOff x="0" y="0"/>
          <a:chExt cx="0" cy="0"/>
        </a:xfrm>
      </p:grpSpPr>
      <p:sp>
        <p:nvSpPr>
          <p:cNvPr id="4" name="Title 1"/>
          <p:cNvSpPr txBox="1">
            <a:spLocks/>
          </p:cNvSpPr>
          <p:nvPr userDrawn="1"/>
        </p:nvSpPr>
        <p:spPr>
          <a:xfrm>
            <a:off x="442913" y="5562600"/>
            <a:ext cx="8229600" cy="685800"/>
          </a:xfrm>
          <a:prstGeom prst="rect">
            <a:avLst/>
          </a:prstGeom>
        </p:spPr>
        <p:txBody>
          <a:bodyPr anchor="ctr">
            <a:normAutofit/>
          </a:bodyPr>
          <a:lstStyle>
            <a:lvl1pPr algn="ctr" defTabSz="9144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endParaRPr lang="en-US" sz="2800" i="1" dirty="0">
              <a:solidFill>
                <a:srgbClr val="6E94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289330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363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e Session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90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30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90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30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42913" y="1600200"/>
            <a:ext cx="8229600" cy="609600"/>
          </a:xfrm>
        </p:spPr>
        <p:txBody>
          <a:bodyPr>
            <a:normAutofit/>
          </a:bodyPr>
          <a:lstStyle>
            <a:lvl1pPr marL="0" indent="0">
              <a:buNone/>
              <a:defRPr lang="en-US" sz="2800" i="1" dirty="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654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e Session Slide (No Sub-Sessio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92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52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92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97526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059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8039AEE6-79F6-45CE-825C-622CEA0BF327}" type="datetimeFigureOut">
              <a:rPr lang="en-CA">
                <a:solidFill>
                  <a:prstClr val="black">
                    <a:tint val="75000"/>
                  </a:prstClr>
                </a:solidFill>
              </a:rPr>
              <a:pPr>
                <a:defRPr/>
              </a:pPr>
              <a:t>11/11/2016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25ACC10-E9A8-41D6-824B-84E0322F32BB}" type="slidenum">
              <a:rPr lang="en-CA" altLang="en-US"/>
              <a:pPr/>
              <a:t>‹#›</a:t>
            </a:fld>
            <a:endParaRPr lang="en-CA" altLang="en-US"/>
          </a:p>
        </p:txBody>
      </p:sp>
    </p:spTree>
    <p:extLst>
      <p:ext uri="{BB962C8B-B14F-4D97-AF65-F5344CB8AC3E}">
        <p14:creationId xmlns:p14="http://schemas.microsoft.com/office/powerpoint/2010/main" val="212735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151BD8-F0E1-4AD2-83A6-DDA314886926}" type="slidenum">
              <a:rPr lang="en-US"/>
              <a:pPr/>
              <a:t>‹#›</a:t>
            </a:fld>
            <a:endParaRPr lang="en-US"/>
          </a:p>
        </p:txBody>
      </p:sp>
    </p:spTree>
    <p:extLst>
      <p:ext uri="{BB962C8B-B14F-4D97-AF65-F5344CB8AC3E}">
        <p14:creationId xmlns:p14="http://schemas.microsoft.com/office/powerpoint/2010/main" val="91798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D98EDA-D210-4081-B46E-702614A67EBF}" type="slidenum">
              <a:rPr lang="en-US"/>
              <a:pPr/>
              <a:t>‹#›</a:t>
            </a:fld>
            <a:endParaRPr lang="en-US"/>
          </a:p>
        </p:txBody>
      </p:sp>
    </p:spTree>
    <p:extLst>
      <p:ext uri="{BB962C8B-B14F-4D97-AF65-F5344CB8AC3E}">
        <p14:creationId xmlns:p14="http://schemas.microsoft.com/office/powerpoint/2010/main" val="350438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150DC6-423C-43E4-B3F5-6F3E208A243F}" type="slidenum">
              <a:rPr lang="en-US"/>
              <a:pPr/>
              <a:t>‹#›</a:t>
            </a:fld>
            <a:endParaRPr lang="en-US"/>
          </a:p>
        </p:txBody>
      </p:sp>
    </p:spTree>
    <p:extLst>
      <p:ext uri="{BB962C8B-B14F-4D97-AF65-F5344CB8AC3E}">
        <p14:creationId xmlns:p14="http://schemas.microsoft.com/office/powerpoint/2010/main" val="183077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DAADA9-ED46-431B-A2B6-7C898BBB56D0}" type="slidenum">
              <a:rPr lang="en-US"/>
              <a:pPr/>
              <a:t>‹#›</a:t>
            </a:fld>
            <a:endParaRPr lang="en-US"/>
          </a:p>
        </p:txBody>
      </p:sp>
    </p:spTree>
    <p:extLst>
      <p:ext uri="{BB962C8B-B14F-4D97-AF65-F5344CB8AC3E}">
        <p14:creationId xmlns:p14="http://schemas.microsoft.com/office/powerpoint/2010/main" val="7731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6F41072-C707-4B24-9C28-F0CD2B15BA51}" type="slidenum">
              <a:rPr lang="en-US"/>
              <a:pPr/>
              <a:t>‹#›</a:t>
            </a:fld>
            <a:endParaRPr lang="en-US"/>
          </a:p>
        </p:txBody>
      </p:sp>
    </p:spTree>
    <p:extLst>
      <p:ext uri="{BB962C8B-B14F-4D97-AF65-F5344CB8AC3E}">
        <p14:creationId xmlns:p14="http://schemas.microsoft.com/office/powerpoint/2010/main" val="75735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469FE1-EAC5-4A60-B924-9B4B89C9F736}" type="slidenum">
              <a:rPr lang="en-US"/>
              <a:pPr/>
              <a:t>‹#›</a:t>
            </a:fld>
            <a:endParaRPr lang="en-US"/>
          </a:p>
        </p:txBody>
      </p:sp>
    </p:spTree>
    <p:extLst>
      <p:ext uri="{BB962C8B-B14F-4D97-AF65-F5344CB8AC3E}">
        <p14:creationId xmlns:p14="http://schemas.microsoft.com/office/powerpoint/2010/main" val="221581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EC355A-D5FB-419E-B489-930E75F931DB}" type="slidenum">
              <a:rPr lang="en-US"/>
              <a:pPr/>
              <a:t>‹#›</a:t>
            </a:fld>
            <a:endParaRPr lang="en-US"/>
          </a:p>
        </p:txBody>
      </p:sp>
    </p:spTree>
    <p:extLst>
      <p:ext uri="{BB962C8B-B14F-4D97-AF65-F5344CB8AC3E}">
        <p14:creationId xmlns:p14="http://schemas.microsoft.com/office/powerpoint/2010/main" val="87460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A5A3A6-4509-4901-956A-41CB89B542AA}" type="slidenum">
              <a:rPr lang="en-US"/>
              <a:pPr/>
              <a:t>‹#›</a:t>
            </a:fld>
            <a:endParaRPr lang="en-US"/>
          </a:p>
        </p:txBody>
      </p:sp>
    </p:spTree>
    <p:extLst>
      <p:ext uri="{BB962C8B-B14F-4D97-AF65-F5344CB8AC3E}">
        <p14:creationId xmlns:p14="http://schemas.microsoft.com/office/powerpoint/2010/main" val="272127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84673A0-49E5-4BFD-90D9-10BE818E2D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8FFB5DC-EFAF-4C93-AACF-23E24B7D8B3D}"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BB71263-7169-4DB5-AD82-BD5FCAB083A0}" type="slidenum">
              <a:rPr lang="en-US" altLang="en-US" smtClean="0">
                <a:latin typeface="Calibri" panose="020F0502020204030204" pitchFamily="34" charset="0"/>
                <a:cs typeface="Arial" panose="020B0604020202020204" pitchFamily="34" charset="0"/>
              </a:rPr>
              <a:pPr/>
              <a:t>‹#›</a:t>
            </a:fld>
            <a:endParaRPr lang="en-US" altLang="en-US"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33920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Tahoma" pitchFamily="34" charset="0"/>
        </a:defRPr>
      </a:lvl2pPr>
      <a:lvl3pPr algn="ctr" rtl="0" eaLnBrk="0" fontAlgn="base" hangingPunct="0">
        <a:spcBef>
          <a:spcPct val="0"/>
        </a:spcBef>
        <a:spcAft>
          <a:spcPct val="0"/>
        </a:spcAft>
        <a:defRPr sz="4400">
          <a:solidFill>
            <a:schemeClr val="accent1"/>
          </a:solidFill>
          <a:latin typeface="Tahoma" pitchFamily="34" charset="0"/>
        </a:defRPr>
      </a:lvl3pPr>
      <a:lvl4pPr algn="ctr" rtl="0" eaLnBrk="0" fontAlgn="base" hangingPunct="0">
        <a:spcBef>
          <a:spcPct val="0"/>
        </a:spcBef>
        <a:spcAft>
          <a:spcPct val="0"/>
        </a:spcAft>
        <a:defRPr sz="4400">
          <a:solidFill>
            <a:schemeClr val="accent1"/>
          </a:solidFill>
          <a:latin typeface="Tahoma" pitchFamily="34" charset="0"/>
        </a:defRPr>
      </a:lvl4pPr>
      <a:lvl5pPr algn="ctr" rtl="0" eaLnBrk="0" fontAlgn="base" hangingPunct="0">
        <a:spcBef>
          <a:spcPct val="0"/>
        </a:spcBef>
        <a:spcAft>
          <a:spcPct val="0"/>
        </a:spcAft>
        <a:defRPr sz="4400">
          <a:solidFill>
            <a:schemeClr val="accent1"/>
          </a:solidFill>
          <a:latin typeface="Tahom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hyperlink" Target="https://youtu.be/vkSwXL3cGU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8.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p:nvPr/>
        </p:nvSpPr>
        <p:spPr>
          <a:xfrm>
            <a:off x="0" y="0"/>
            <a:ext cx="9109075" cy="4362450"/>
          </a:xfrm>
          <a:custGeom>
            <a:avLst/>
            <a:gdLst>
              <a:gd name="connsiteX0" fmla="*/ 0 w 5943600"/>
              <a:gd name="connsiteY0" fmla="*/ 0 h 4231640"/>
              <a:gd name="connsiteX1" fmla="*/ 5943600 w 5943600"/>
              <a:gd name="connsiteY1" fmla="*/ 0 h 4231640"/>
              <a:gd name="connsiteX2" fmla="*/ 5943600 w 5943600"/>
              <a:gd name="connsiteY2" fmla="*/ 4231640 h 4231640"/>
              <a:gd name="connsiteX3" fmla="*/ 0 w 5943600"/>
              <a:gd name="connsiteY3" fmla="*/ 4231640 h 4231640"/>
              <a:gd name="connsiteX4" fmla="*/ 0 w 5943600"/>
              <a:gd name="connsiteY4" fmla="*/ 0 h 4231640"/>
              <a:gd name="connsiteX0" fmla="*/ 0 w 5943600"/>
              <a:gd name="connsiteY0" fmla="*/ 0 h 4231640"/>
              <a:gd name="connsiteX1" fmla="*/ 5943600 w 5943600"/>
              <a:gd name="connsiteY1" fmla="*/ 0 h 4231640"/>
              <a:gd name="connsiteX2" fmla="*/ 5943600 w 5943600"/>
              <a:gd name="connsiteY2" fmla="*/ 2848317 h 4231640"/>
              <a:gd name="connsiteX3" fmla="*/ 0 w 5943600"/>
              <a:gd name="connsiteY3" fmla="*/ 4231640 h 4231640"/>
              <a:gd name="connsiteX4" fmla="*/ 0 w 5943600"/>
              <a:gd name="connsiteY4" fmla="*/ 0 h 4231640"/>
              <a:gd name="connsiteX0" fmla="*/ 0 w 5943600"/>
              <a:gd name="connsiteY0" fmla="*/ 0 h 4231640"/>
              <a:gd name="connsiteX1" fmla="*/ 5943600 w 5943600"/>
              <a:gd name="connsiteY1" fmla="*/ 0 h 4231640"/>
              <a:gd name="connsiteX2" fmla="*/ 5943600 w 5943600"/>
              <a:gd name="connsiteY2" fmla="*/ 3223455 h 4231640"/>
              <a:gd name="connsiteX3" fmla="*/ 0 w 5943600"/>
              <a:gd name="connsiteY3" fmla="*/ 4231640 h 4231640"/>
              <a:gd name="connsiteX4" fmla="*/ 0 w 5943600"/>
              <a:gd name="connsiteY4" fmla="*/ 0 h 423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0" h="4231640">
                <a:moveTo>
                  <a:pt x="0" y="0"/>
                </a:moveTo>
                <a:lnTo>
                  <a:pt x="5943600" y="0"/>
                </a:lnTo>
                <a:lnTo>
                  <a:pt x="5943600" y="3223455"/>
                </a:lnTo>
                <a:lnTo>
                  <a:pt x="0" y="4231640"/>
                </a:lnTo>
                <a:lnTo>
                  <a:pt x="0" y="0"/>
                </a:ln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solidFill>
                <a:prstClr val="white"/>
              </a:solidFill>
            </a:endParaRPr>
          </a:p>
        </p:txBody>
      </p:sp>
      <p:sp>
        <p:nvSpPr>
          <p:cNvPr id="30" name="Text Box 2"/>
          <p:cNvSpPr txBox="1">
            <a:spLocks noChangeArrowheads="1"/>
          </p:cNvSpPr>
          <p:nvPr/>
        </p:nvSpPr>
        <p:spPr bwMode="auto">
          <a:xfrm>
            <a:off x="179388" y="5305425"/>
            <a:ext cx="7848600" cy="571500"/>
          </a:xfrm>
          <a:prstGeom prst="rect">
            <a:avLst/>
          </a:prstGeom>
          <a:noFill/>
          <a:ln w="9525">
            <a:noFill/>
            <a:miter lim="800000"/>
            <a:headEnd/>
            <a:tailEnd/>
          </a:ln>
        </p:spPr>
        <p:txBody>
          <a:bodyPr/>
          <a:lstStyle/>
          <a:p>
            <a:pPr>
              <a:lnSpc>
                <a:spcPct val="115000"/>
              </a:lnSpc>
              <a:spcAft>
                <a:spcPts val="600"/>
              </a:spcAft>
              <a:defRPr/>
            </a:pPr>
            <a:r>
              <a:rPr lang="en-CA" sz="3600" b="1" dirty="0">
                <a:solidFill>
                  <a:prstClr val="black"/>
                </a:solidFill>
                <a:latin typeface="Calibri" panose="020F0502020204030204" pitchFamily="34" charset="0"/>
                <a:ea typeface="Calibri"/>
                <a:cs typeface="Times New Roman"/>
              </a:rPr>
              <a:t>Active Listening</a:t>
            </a:r>
          </a:p>
          <a:p>
            <a:pPr>
              <a:lnSpc>
                <a:spcPct val="115000"/>
              </a:lnSpc>
              <a:spcAft>
                <a:spcPts val="600"/>
              </a:spcAft>
              <a:defRPr/>
            </a:pPr>
            <a:r>
              <a:rPr lang="en-CA" sz="4800" dirty="0">
                <a:solidFill>
                  <a:prstClr val="black"/>
                </a:solidFill>
                <a:latin typeface="Interstate Compressed"/>
                <a:ea typeface="Calibri"/>
                <a:cs typeface="Times New Roman"/>
              </a:rPr>
              <a:t> </a:t>
            </a:r>
            <a:endParaRPr lang="en-CA" sz="1100" dirty="0">
              <a:solidFill>
                <a:prstClr val="black"/>
              </a:solidFill>
              <a:latin typeface="Calibri"/>
              <a:ea typeface="Calibri"/>
              <a:cs typeface="Times New Roman"/>
            </a:endParaRPr>
          </a:p>
          <a:p>
            <a:pPr indent="-270510">
              <a:lnSpc>
                <a:spcPct val="115000"/>
              </a:lnSpc>
              <a:spcAft>
                <a:spcPts val="600"/>
              </a:spcAft>
              <a:defRPr/>
            </a:pPr>
            <a:r>
              <a:rPr lang="en-CA" sz="4800" dirty="0">
                <a:solidFill>
                  <a:prstClr val="black"/>
                </a:solidFill>
                <a:latin typeface="Interstate Compressed"/>
                <a:ea typeface="Calibri"/>
                <a:cs typeface="Times New Roman"/>
              </a:rPr>
              <a:t> </a:t>
            </a:r>
            <a:endParaRPr lang="en-CA" sz="1100" dirty="0">
              <a:solidFill>
                <a:prstClr val="black"/>
              </a:solidFill>
              <a:latin typeface="Calibri"/>
              <a:ea typeface="Calibri"/>
              <a:cs typeface="Times New Roman"/>
            </a:endParaRPr>
          </a:p>
          <a:p>
            <a:pPr indent="-270510">
              <a:lnSpc>
                <a:spcPct val="115000"/>
              </a:lnSpc>
              <a:spcAft>
                <a:spcPts val="600"/>
              </a:spcAft>
              <a:defRPr/>
            </a:pPr>
            <a:r>
              <a:rPr lang="en-CA" sz="2400" dirty="0">
                <a:solidFill>
                  <a:prstClr val="black"/>
                </a:solidFill>
                <a:latin typeface="Interstate Compressed"/>
                <a:ea typeface="Calibri"/>
                <a:cs typeface="Times New Roman"/>
              </a:rPr>
              <a:t> </a:t>
            </a:r>
            <a:endParaRPr lang="en-CA" sz="1100" dirty="0">
              <a:solidFill>
                <a:prstClr val="black"/>
              </a:solidFill>
              <a:latin typeface="Calibri"/>
              <a:ea typeface="Calibri"/>
              <a:cs typeface="Times New Roman"/>
            </a:endParaRPr>
          </a:p>
          <a:p>
            <a:pPr>
              <a:lnSpc>
                <a:spcPct val="115000"/>
              </a:lnSpc>
              <a:spcAft>
                <a:spcPts val="1000"/>
              </a:spcAft>
              <a:defRPr/>
            </a:pPr>
            <a:r>
              <a:rPr lang="en-CA" sz="1100" dirty="0">
                <a:solidFill>
                  <a:prstClr val="black"/>
                </a:solidFill>
                <a:latin typeface="Calibri"/>
                <a:ea typeface="Calibri"/>
                <a:cs typeface="Times New Roman"/>
              </a:rPr>
              <a:t> </a:t>
            </a:r>
          </a:p>
        </p:txBody>
      </p:sp>
      <p:sp>
        <p:nvSpPr>
          <p:cNvPr id="9230" name="Text Box 2"/>
          <p:cNvSpPr txBox="1">
            <a:spLocks noChangeArrowheads="1"/>
          </p:cNvSpPr>
          <p:nvPr/>
        </p:nvSpPr>
        <p:spPr bwMode="auto">
          <a:xfrm>
            <a:off x="242628" y="6046788"/>
            <a:ext cx="1768736" cy="37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CA" altLang="en-US" sz="1000" dirty="0" smtClean="0">
                <a:solidFill>
                  <a:prstClr val="black"/>
                </a:solidFill>
                <a:latin typeface="Franklin Gothic Medium Cond" panose="020B0606030402020204" pitchFamily="34" charset="0"/>
                <a:ea typeface="Calibri" panose="020F0502020204030204" pitchFamily="34" charset="0"/>
                <a:cs typeface="Times New Roman" panose="02020603050405020304" pitchFamily="18" charset="0"/>
              </a:rPr>
              <a:t>Feel the Power</a:t>
            </a:r>
            <a:br>
              <a:rPr lang="en-CA" altLang="en-US" sz="1000" dirty="0" smtClean="0">
                <a:solidFill>
                  <a:prstClr val="black"/>
                </a:solidFill>
                <a:latin typeface="Franklin Gothic Medium Cond" panose="020B0606030402020204" pitchFamily="34" charset="0"/>
                <a:ea typeface="Calibri" panose="020F0502020204030204" pitchFamily="34" charset="0"/>
                <a:cs typeface="Times New Roman" panose="02020603050405020304" pitchFamily="18" charset="0"/>
              </a:rPr>
            </a:br>
            <a:r>
              <a:rPr lang="en-CA" altLang="en-US" sz="1000" dirty="0" smtClean="0">
                <a:solidFill>
                  <a:prstClr val="black"/>
                </a:solidFill>
                <a:latin typeface="Franklin Gothic Medium Cond" panose="020B0606030402020204" pitchFamily="34" charset="0"/>
                <a:ea typeface="Calibri" panose="020F0502020204030204" pitchFamily="34" charset="0"/>
                <a:cs typeface="Times New Roman" panose="02020603050405020304" pitchFamily="18" charset="0"/>
              </a:rPr>
              <a:t>Communicating with Intentions</a:t>
            </a:r>
            <a:endParaRPr lang="en-CA" altLang="en-US" sz="1000" dirty="0" smtClean="0">
              <a:solidFill>
                <a:prstClr val="black"/>
              </a:solidFill>
              <a:latin typeface="Franklin Gothic Medium Cond" panose="020B0606030402020204" pitchFamily="34" charset="0"/>
              <a:ea typeface="Calibri" panose="020F0502020204030204" pitchFamily="34" charset="0"/>
              <a:cs typeface="Times New Roman" panose="02020603050405020304" pitchFamily="18" charset="0"/>
            </a:endParaRPr>
          </a:p>
          <a:p>
            <a:pPr eaLnBrk="1" hangingPunct="1">
              <a:lnSpc>
                <a:spcPct val="115000"/>
              </a:lnSpc>
              <a:spcBef>
                <a:spcPct val="0"/>
              </a:spcBef>
              <a:spcAft>
                <a:spcPts val="1000"/>
              </a:spcAft>
              <a:buFontTx/>
              <a:buNone/>
            </a:pPr>
            <a:r>
              <a:rPr lang="en-CA" altLang="en-US" sz="1100" dirty="0" smtClean="0">
                <a:solidFill>
                  <a:prstClr val="black"/>
                </a:solidFill>
                <a:ea typeface="Calibri" panose="020F0502020204030204" pitchFamily="34" charset="0"/>
                <a:cs typeface="Times New Roman" panose="02020603050405020304" pitchFamily="18" charset="0"/>
              </a:rPr>
              <a:t> </a:t>
            </a:r>
          </a:p>
        </p:txBody>
      </p:sp>
      <p:sp>
        <p:nvSpPr>
          <p:cNvPr id="9228" name="Text Box 2"/>
          <p:cNvSpPr txBox="1">
            <a:spLocks noChangeArrowheads="1"/>
          </p:cNvSpPr>
          <p:nvPr/>
        </p:nvSpPr>
        <p:spPr bwMode="auto">
          <a:xfrm>
            <a:off x="2081213" y="6046788"/>
            <a:ext cx="2513012" cy="34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CA" altLang="en-US" sz="1000" dirty="0" smtClean="0">
                <a:solidFill>
                  <a:prstClr val="black"/>
                </a:solidFill>
                <a:latin typeface="Franklin Gothic Medium Cond" panose="020B0606030402020204" pitchFamily="34" charset="0"/>
                <a:ea typeface="Calibri" panose="020F0502020204030204" pitchFamily="34" charset="0"/>
                <a:cs typeface="Times New Roman" panose="02020603050405020304" pitchFamily="18" charset="0"/>
              </a:rPr>
              <a:t>Fall 2016 Staff Conference</a:t>
            </a:r>
            <a:endParaRPr lang="en-CA" altLang="en-US" sz="1100" dirty="0" smtClean="0">
              <a:solidFill>
                <a:prstClr val="black"/>
              </a:solidFill>
              <a:ea typeface="Calibri" panose="020F0502020204030204" pitchFamily="34" charset="0"/>
              <a:cs typeface="Times New Roman" panose="02020603050405020304" pitchFamily="18" charset="0"/>
            </a:endParaRPr>
          </a:p>
        </p:txBody>
      </p:sp>
      <p:sp>
        <p:nvSpPr>
          <p:cNvPr id="9222" name="Text Box 2"/>
          <p:cNvSpPr txBox="1">
            <a:spLocks noChangeArrowheads="1"/>
          </p:cNvSpPr>
          <p:nvPr/>
        </p:nvSpPr>
        <p:spPr bwMode="auto">
          <a:xfrm>
            <a:off x="5562600" y="6191250"/>
            <a:ext cx="3546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15000"/>
              </a:lnSpc>
              <a:spcBef>
                <a:spcPct val="0"/>
              </a:spcBef>
              <a:spcAft>
                <a:spcPts val="1000"/>
              </a:spcAft>
              <a:buFontTx/>
              <a:buNone/>
            </a:pPr>
            <a:r>
              <a:rPr lang="en-CA" altLang="en-US" sz="1600" smtClean="0">
                <a:solidFill>
                  <a:prstClr val="black"/>
                </a:solidFill>
                <a:latin typeface="Franklin Gothic Medium Cond" panose="020B0606030402020204" pitchFamily="34" charset="0"/>
                <a:ea typeface="Calibri" panose="020F0502020204030204" pitchFamily="34" charset="0"/>
                <a:cs typeface="Times New Roman" panose="02020603050405020304" pitchFamily="18" charset="0"/>
              </a:rPr>
              <a:t>Oklahoma State University Training Services</a:t>
            </a:r>
          </a:p>
        </p:txBody>
      </p:sp>
      <p:grpSp>
        <p:nvGrpSpPr>
          <p:cNvPr id="9223" name="Group 33"/>
          <p:cNvGrpSpPr>
            <a:grpSpLocks/>
          </p:cNvGrpSpPr>
          <p:nvPr/>
        </p:nvGrpSpPr>
        <p:grpSpPr bwMode="auto">
          <a:xfrm>
            <a:off x="246063" y="5999163"/>
            <a:ext cx="8696325" cy="533400"/>
            <a:chOff x="0" y="0"/>
            <a:chExt cx="6946900" cy="685800"/>
          </a:xfrm>
        </p:grpSpPr>
        <p:cxnSp>
          <p:nvCxnSpPr>
            <p:cNvPr id="35" name="Straight Connector 34"/>
            <p:cNvCxnSpPr/>
            <p:nvPr/>
          </p:nvCxnSpPr>
          <p:spPr>
            <a:xfrm>
              <a:off x="1410178" y="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0"/>
              <a:ext cx="6946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0" y="3362325"/>
            <a:ext cx="9109075" cy="1003300"/>
          </a:xfrm>
          <a:custGeom>
            <a:avLst/>
            <a:gdLst>
              <a:gd name="connsiteX0" fmla="*/ 0 w 9144000"/>
              <a:gd name="connsiteY0" fmla="*/ 0 h 1002745"/>
              <a:gd name="connsiteX1" fmla="*/ 9144000 w 9144000"/>
              <a:gd name="connsiteY1" fmla="*/ 0 h 1002745"/>
              <a:gd name="connsiteX2" fmla="*/ 9144000 w 9144000"/>
              <a:gd name="connsiteY2" fmla="*/ 1002745 h 1002745"/>
              <a:gd name="connsiteX3" fmla="*/ 0 w 9144000"/>
              <a:gd name="connsiteY3" fmla="*/ 1002745 h 1002745"/>
              <a:gd name="connsiteX4" fmla="*/ 0 w 9144000"/>
              <a:gd name="connsiteY4" fmla="*/ 0 h 1002745"/>
              <a:gd name="connsiteX0" fmla="*/ 17755 w 9144000"/>
              <a:gd name="connsiteY0" fmla="*/ 985421 h 1002745"/>
              <a:gd name="connsiteX1" fmla="*/ 9144000 w 9144000"/>
              <a:gd name="connsiteY1" fmla="*/ 0 h 1002745"/>
              <a:gd name="connsiteX2" fmla="*/ 9144000 w 9144000"/>
              <a:gd name="connsiteY2" fmla="*/ 1002745 h 1002745"/>
              <a:gd name="connsiteX3" fmla="*/ 0 w 9144000"/>
              <a:gd name="connsiteY3" fmla="*/ 1002745 h 1002745"/>
              <a:gd name="connsiteX4" fmla="*/ 17755 w 9144000"/>
              <a:gd name="connsiteY4" fmla="*/ 985421 h 1002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02745">
                <a:moveTo>
                  <a:pt x="17755" y="985421"/>
                </a:moveTo>
                <a:lnTo>
                  <a:pt x="9144000" y="0"/>
                </a:lnTo>
                <a:lnTo>
                  <a:pt x="9144000" y="1002745"/>
                </a:lnTo>
                <a:lnTo>
                  <a:pt x="0" y="1002745"/>
                </a:lnTo>
                <a:lnTo>
                  <a:pt x="17755" y="98542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pic>
        <p:nvPicPr>
          <p:cNvPr id="922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57200"/>
            <a:ext cx="334645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0899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546100"/>
            <a:ext cx="3581400" cy="901700"/>
          </a:xfrm>
        </p:spPr>
        <p:txBody>
          <a:bodyPr/>
          <a:lstStyle/>
          <a:p>
            <a:r>
              <a:rPr lang="en-US" sz="4800" dirty="0" smtClean="0">
                <a:solidFill>
                  <a:schemeClr val="tx1"/>
                </a:solidFill>
                <a:latin typeface="Calibri" panose="020F0502020204030204" pitchFamily="34" charset="0"/>
              </a:rPr>
              <a:t>Action</a:t>
            </a:r>
            <a:endParaRPr lang="en-US" sz="4800" dirty="0">
              <a:solidFill>
                <a:schemeClr val="tx1"/>
              </a:solidFill>
              <a:latin typeface="Calibri" panose="020F0502020204030204" pitchFamily="34" charset="0"/>
            </a:endParaRPr>
          </a:p>
        </p:txBody>
      </p:sp>
      <p:sp>
        <p:nvSpPr>
          <p:cNvPr id="7" name="Text Placeholder 6"/>
          <p:cNvSpPr>
            <a:spLocks noGrp="1"/>
          </p:cNvSpPr>
          <p:nvPr>
            <p:ph type="body" sz="half" idx="2"/>
          </p:nvPr>
        </p:nvSpPr>
        <p:spPr>
          <a:xfrm>
            <a:off x="761999" y="1524000"/>
            <a:ext cx="4621357" cy="3200400"/>
          </a:xfrm>
        </p:spPr>
        <p:txBody>
          <a:bodyPr/>
          <a:lstStyle/>
          <a:p>
            <a:r>
              <a:rPr lang="en-US" sz="3200" dirty="0" smtClean="0">
                <a:latin typeface="Calibri" panose="020F0502020204030204" pitchFamily="34" charset="0"/>
              </a:rPr>
              <a:t>What is one thing </a:t>
            </a:r>
            <a:br>
              <a:rPr lang="en-US" sz="3200" dirty="0" smtClean="0">
                <a:latin typeface="Calibri" panose="020F0502020204030204" pitchFamily="34" charset="0"/>
              </a:rPr>
            </a:br>
            <a:r>
              <a:rPr lang="en-US" sz="3200" dirty="0" smtClean="0">
                <a:latin typeface="Calibri" panose="020F0502020204030204" pitchFamily="34" charset="0"/>
              </a:rPr>
              <a:t>we’ve discussed today that you can start using immediately to improve your communication skills?</a:t>
            </a:r>
            <a:endParaRPr lang="en-US" sz="3200" dirty="0">
              <a:latin typeface="Calibri" panose="020F0502020204030204"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357" y="1714500"/>
            <a:ext cx="3760643"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6052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762000" y="1295401"/>
            <a:ext cx="7467600" cy="3505200"/>
          </a:xfrm>
          <a:prstGeom prst="wedgeRectCallout">
            <a:avLst>
              <a:gd name="adj1" fmla="val 32573"/>
              <a:gd name="adj2" fmla="val 66311"/>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43000" y="1865055"/>
            <a:ext cx="6781800" cy="1569660"/>
          </a:xfrm>
          <a:prstGeom prst="rect">
            <a:avLst/>
          </a:prstGeom>
          <a:noFill/>
        </p:spPr>
        <p:txBody>
          <a:bodyPr wrap="square" rtlCol="0">
            <a:spAutoFit/>
          </a:bodyPr>
          <a:lstStyle/>
          <a:p>
            <a:r>
              <a:rPr lang="en-US" sz="3200" i="1" dirty="0" smtClean="0">
                <a:solidFill>
                  <a:prstClr val="black"/>
                </a:solidFill>
                <a:latin typeface="Calibri" panose="020F0502020204030204" pitchFamily="34" charset="0"/>
              </a:rPr>
              <a:t>“Most people do not listen with the intent to understand; they listen with the intent to reply.”</a:t>
            </a:r>
            <a:endParaRPr lang="en-US" sz="3200" i="1" dirty="0">
              <a:solidFill>
                <a:prstClr val="black"/>
              </a:solidFill>
              <a:latin typeface="Calibri" panose="020F0502020204030204" pitchFamily="34" charset="0"/>
            </a:endParaRPr>
          </a:p>
        </p:txBody>
      </p:sp>
      <p:sp>
        <p:nvSpPr>
          <p:cNvPr id="7" name="TextBox 6"/>
          <p:cNvSpPr txBox="1"/>
          <p:nvPr/>
        </p:nvSpPr>
        <p:spPr>
          <a:xfrm>
            <a:off x="5562600" y="5410200"/>
            <a:ext cx="2743200" cy="400110"/>
          </a:xfrm>
          <a:prstGeom prst="rect">
            <a:avLst/>
          </a:prstGeom>
          <a:noFill/>
        </p:spPr>
        <p:txBody>
          <a:bodyPr wrap="square" rtlCol="0">
            <a:spAutoFit/>
          </a:bodyPr>
          <a:lstStyle/>
          <a:p>
            <a:pPr algn="ctr"/>
            <a:r>
              <a:rPr lang="en-US" sz="2000" dirty="0" smtClean="0">
                <a:solidFill>
                  <a:prstClr val="black"/>
                </a:solidFill>
                <a:latin typeface="Calibri" panose="020F0502020204030204" pitchFamily="34" charset="0"/>
              </a:rPr>
              <a:t>Stephen Covey</a:t>
            </a:r>
            <a:endParaRPr lang="en-US" sz="2000" dirty="0">
              <a:solidFill>
                <a:prstClr val="black"/>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01110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815" t="5876" r="12359" b="19587"/>
          <a:stretch/>
        </p:blipFill>
        <p:spPr bwMode="auto">
          <a:xfrm rot="10800000">
            <a:off x="4700204" y="1"/>
            <a:ext cx="4443796" cy="307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0" name="Text Box 7"/>
          <p:cNvSpPr>
            <a:spLocks noChangeArrowheads="1"/>
          </p:cNvSpPr>
          <p:nvPr/>
        </p:nvSpPr>
        <p:spPr bwMode="auto">
          <a:xfrm>
            <a:off x="762000" y="2606722"/>
            <a:ext cx="7772400" cy="303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0513" indent="-290513">
              <a:lnSpc>
                <a:spcPct val="150000"/>
              </a:lnSpc>
              <a:buFontTx/>
              <a:buChar char="•"/>
            </a:pPr>
            <a:r>
              <a:rPr lang="en-US" sz="2800" dirty="0" smtClean="0">
                <a:sym typeface="Wingdings" pitchFamily="2" charset="2"/>
              </a:rPr>
              <a:t>Define active listening</a:t>
            </a:r>
          </a:p>
          <a:p>
            <a:pPr marL="290513" indent="-290513">
              <a:lnSpc>
                <a:spcPct val="150000"/>
              </a:lnSpc>
              <a:buFontTx/>
              <a:buChar char="•"/>
            </a:pPr>
            <a:r>
              <a:rPr lang="en-US" sz="2800" dirty="0" smtClean="0">
                <a:sym typeface="Wingdings" pitchFamily="2" charset="2"/>
              </a:rPr>
              <a:t>Are you an </a:t>
            </a:r>
            <a:r>
              <a:rPr lang="en-US" sz="2800" i="1" dirty="0" smtClean="0">
                <a:sym typeface="Wingdings" pitchFamily="2" charset="2"/>
              </a:rPr>
              <a:t>Active</a:t>
            </a:r>
            <a:r>
              <a:rPr lang="en-US" sz="2800" dirty="0" smtClean="0">
                <a:sym typeface="Wingdings" pitchFamily="2" charset="2"/>
              </a:rPr>
              <a:t> listener?</a:t>
            </a:r>
          </a:p>
          <a:p>
            <a:pPr marL="290513" indent="-290513">
              <a:lnSpc>
                <a:spcPct val="150000"/>
              </a:lnSpc>
              <a:buFontTx/>
              <a:buChar char="•"/>
            </a:pPr>
            <a:r>
              <a:rPr lang="en-US" sz="2800" dirty="0">
                <a:sym typeface="Wingdings" pitchFamily="2" charset="2"/>
              </a:rPr>
              <a:t>Ways to become a better active listener</a:t>
            </a:r>
          </a:p>
          <a:p>
            <a:pPr marL="290513" indent="-290513">
              <a:lnSpc>
                <a:spcPct val="150000"/>
              </a:lnSpc>
              <a:buFontTx/>
              <a:buChar char="•"/>
            </a:pPr>
            <a:r>
              <a:rPr lang="en-US" sz="2800" dirty="0" smtClean="0">
                <a:sym typeface="Wingdings" pitchFamily="2" charset="2"/>
              </a:rPr>
              <a:t>Overcoming listening roadblocks</a:t>
            </a:r>
          </a:p>
        </p:txBody>
      </p:sp>
      <p:sp>
        <p:nvSpPr>
          <p:cNvPr id="8" name="Rectangle 2"/>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US" sz="4800" b="1" kern="0" dirty="0" smtClean="0">
                <a:solidFill>
                  <a:schemeClr val="tx1"/>
                </a:solidFill>
                <a:latin typeface="Calibri" panose="020F0502020204030204" pitchFamily="34" charset="0"/>
                <a:sym typeface="Wingdings" pitchFamily="2" charset="2"/>
              </a:rPr>
              <a:t>Objectives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linds(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blinds(horizontal)">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3" end="3"/>
                                            </p:txEl>
                                          </p:spTgt>
                                        </p:tgtEl>
                                        <p:attrNameLst>
                                          <p:attrName>style.visibility</p:attrName>
                                        </p:attrNameLst>
                                      </p:cBhvr>
                                      <p:to>
                                        <p:strVal val="visible"/>
                                      </p:to>
                                    </p:set>
                                    <p:animEffect transition="in" filter="blinds(horizontal)">
                                      <p:cBhvr>
                                        <p:cTn id="17" dur="500"/>
                                        <p:tgtEl>
                                          <p:spTgt spid="41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2" end="2"/>
                                            </p:txEl>
                                          </p:spTgt>
                                        </p:tgtEl>
                                        <p:attrNameLst>
                                          <p:attrName>style.visibility</p:attrName>
                                        </p:attrNameLst>
                                      </p:cBhvr>
                                      <p:to>
                                        <p:strVal val="visible"/>
                                      </p:to>
                                    </p:set>
                                    <p:animEffect transition="in" filter="blinds(horizontal)">
                                      <p:cBhvr>
                                        <p:cTn id="22" dur="500"/>
                                        <p:tgtEl>
                                          <p:spTgt spid="4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262"/>
          <p:cNvSpPr>
            <a:spLocks noChangeArrowheads="1"/>
          </p:cNvSpPr>
          <p:nvPr/>
        </p:nvSpPr>
        <p:spPr bwMode="auto">
          <a:xfrm>
            <a:off x="838200" y="1219200"/>
            <a:ext cx="75342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dirty="0">
                <a:latin typeface="Calibri" panose="020F0502020204030204" pitchFamily="34" charset="0"/>
                <a:sym typeface="Wingdings" pitchFamily="2" charset="2"/>
              </a:rPr>
              <a:t>What is your definition of a </a:t>
            </a:r>
            <a:r>
              <a:rPr lang="en-US" sz="4400" dirty="0" smtClean="0">
                <a:latin typeface="Calibri" panose="020F0502020204030204" pitchFamily="34" charset="0"/>
                <a:sym typeface="Wingdings" pitchFamily="2" charset="2"/>
              </a:rPr>
              <a:t>active listener? </a:t>
            </a:r>
            <a:endParaRPr lang="en-US" sz="4400" dirty="0">
              <a:latin typeface="Calibri" panose="020F0502020204030204" pitchFamily="34" charset="0"/>
              <a:sym typeface="Wingdings" pitchFamily="2" charset="2"/>
            </a:endParaRPr>
          </a:p>
        </p:txBody>
      </p:sp>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819400" y="2895600"/>
            <a:ext cx="3175086"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ercampus.com/sites/default/files/2013/11/01/iStock-Young-Girl-Thinking-LARGE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276601"/>
            <a:ext cx="4209715"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rot="939682">
            <a:off x="2125017" y="170743"/>
            <a:ext cx="6899298" cy="4023806"/>
          </a:xfrm>
          <a:prstGeom prst="cloudCallou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2796204" y="1021049"/>
            <a:ext cx="5570220" cy="2255552"/>
          </a:xfrm>
        </p:spPr>
        <p:txBody>
          <a:bodyPr/>
          <a:lstStyle/>
          <a:p>
            <a:pPr algn="ctr"/>
            <a:r>
              <a:rPr lang="en-US" sz="2800" dirty="0"/>
              <a:t>'</a:t>
            </a:r>
            <a:r>
              <a:rPr lang="en-US" sz="2800" i="1" dirty="0"/>
              <a:t>Active listening</a:t>
            </a:r>
            <a:r>
              <a:rPr lang="en-US" sz="2800" dirty="0"/>
              <a:t>' </a:t>
            </a:r>
            <a:r>
              <a:rPr lang="en-US" sz="2800" dirty="0" smtClean="0"/>
              <a:t>is a way of listening and responding to another person to improve mutual understanding.</a:t>
            </a:r>
          </a:p>
        </p:txBody>
      </p:sp>
    </p:spTree>
    <p:custDataLst>
      <p:tags r:id="rId1"/>
    </p:custDataLst>
    <p:extLst>
      <p:ext uri="{BB962C8B-B14F-4D97-AF65-F5344CB8AC3E}">
        <p14:creationId xmlns:p14="http://schemas.microsoft.com/office/powerpoint/2010/main" val="270144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877759" y="842963"/>
            <a:ext cx="7388482" cy="4795837"/>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heldon cooper dinner with amy">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534" y="914400"/>
            <a:ext cx="8398933" cy="472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3960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73000"/>
          </a:schemeClr>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9615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garbeetfestival.com/blog/wp-content/uploads/2014/05/smiling-bab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2801" y="38100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ytstore.com/assets/images/extralarge/NSAP358_EXT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09600"/>
            <a:ext cx="3089529" cy="4533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oachingforinspiration.com/wp-content/uploads/2013/05/slouch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8" y="1075329"/>
            <a:ext cx="42862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ow to Have Good Conversations thumbna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328703"/>
            <a:ext cx="4638971" cy="3085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jncahill.files.wordpress.com/2013/04/stock-footage-taking-not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705350"/>
            <a:ext cx="3810000" cy="2152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2249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642" t="2695" r="1343" b="7022"/>
          <a:stretch/>
        </p:blipFill>
        <p:spPr>
          <a:xfrm>
            <a:off x="8007" y="685800"/>
            <a:ext cx="9135993" cy="5074694"/>
          </a:xfrm>
          <a:prstGeom prst="rect">
            <a:avLst/>
          </a:prstGeom>
        </p:spPr>
      </p:pic>
    </p:spTree>
    <p:custDataLst>
      <p:tags r:id="rId1"/>
    </p:custDataLst>
    <p:extLst>
      <p:ext uri="{BB962C8B-B14F-4D97-AF65-F5344CB8AC3E}">
        <p14:creationId xmlns:p14="http://schemas.microsoft.com/office/powerpoint/2010/main" val="30031558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 Slides">
  <a:themeElements>
    <a:clrScheme name="SoftSkills">
      <a:dk1>
        <a:sysClr val="windowText" lastClr="000000"/>
      </a:dk1>
      <a:lt1>
        <a:sysClr val="window" lastClr="FFFFFF"/>
      </a:lt1>
      <a:dk2>
        <a:srgbClr val="3E3D2D"/>
      </a:dk2>
      <a:lt2>
        <a:srgbClr val="CAF278"/>
      </a:lt2>
      <a:accent1>
        <a:srgbClr val="6E9400"/>
      </a:accent1>
      <a:accent2>
        <a:srgbClr val="74A510"/>
      </a:accent2>
      <a:accent3>
        <a:srgbClr val="55E33D"/>
      </a:accent3>
      <a:accent4>
        <a:srgbClr val="956B43"/>
      </a:accent4>
      <a:accent5>
        <a:srgbClr val="E68200"/>
      </a:accent5>
      <a:accent6>
        <a:srgbClr val="FFCB92"/>
      </a:accent6>
      <a:hlink>
        <a:srgbClr val="00B0F0"/>
      </a:hlink>
      <a:folHlink>
        <a:srgbClr val="7030A0"/>
      </a:folHlink>
    </a:clrScheme>
    <a:fontScheme name="Custom 1">
      <a:majorFont>
        <a:latin typeface="Tahoma"/>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3277</TotalTime>
  <Words>613</Words>
  <Application>Microsoft Office PowerPoint</Application>
  <PresentationFormat>On-screen Show (4:3)</PresentationFormat>
  <Paragraphs>75</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Franklin Gothic Medium Cond</vt:lpstr>
      <vt:lpstr>Interstate Compressed</vt:lpstr>
      <vt:lpstr>Tahoma</vt:lpstr>
      <vt:lpstr>Times New Roman</vt:lpstr>
      <vt:lpstr>Wingdings</vt:lpstr>
      <vt:lpstr>Default Design</vt:lpstr>
      <vt:lpstr>PowerPoint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Lorinda</dc:creator>
  <cp:lastModifiedBy>Morris, Shelby</cp:lastModifiedBy>
  <cp:revision>164</cp:revision>
  <cp:lastPrinted>2014-07-14T19:22:21Z</cp:lastPrinted>
  <dcterms:created xsi:type="dcterms:W3CDTF">2011-05-15T23:11:41Z</dcterms:created>
  <dcterms:modified xsi:type="dcterms:W3CDTF">2016-11-11T16:44:34Z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05AB3523-2458-4E9A-AD7E-5BF2BC6A526E</vt:lpwstr>
  </property>
  <property fmtid="{D5CDD505-2E9C-101B-9397-08002B2CF9AE}" pid="3" name="ArticulatePath">
    <vt:lpwstr>Active Listening Slides</vt:lpwstr>
  </property>
</Properties>
</file>